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BE191F-E1BC-4AD0-8855-ACE17FA20966}" type="datetimeFigureOut">
              <a:rPr lang="es-CL" smtClean="0"/>
              <a:pPr/>
              <a:t>23-11-2016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677D7D-B620-469A-957B-BDB3307B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 smtClean="0"/>
              <a:t>ESPEJOS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681224"/>
          </a:xfrm>
        </p:spPr>
        <p:txBody>
          <a:bodyPr/>
          <a:lstStyle/>
          <a:p>
            <a:r>
              <a:rPr lang="es-CL" dirty="0" smtClean="0"/>
              <a:t>Montoya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Espejos convexos o divergentes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Separa los rayos de luz y solo produce imágenes virtuales, pequeñas y derechas, siempre entre el vértice y el foco.</a:t>
            </a:r>
            <a:endParaRPr lang="es-CL" sz="20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2627784" y="4005064"/>
            <a:ext cx="37444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8 Arco"/>
          <p:cNvSpPr/>
          <p:nvPr/>
        </p:nvSpPr>
        <p:spPr>
          <a:xfrm rot="13383317">
            <a:off x="4799357" y="2147645"/>
            <a:ext cx="2952328" cy="3096344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arriba"/>
          <p:cNvSpPr/>
          <p:nvPr/>
        </p:nvSpPr>
        <p:spPr>
          <a:xfrm>
            <a:off x="2771800" y="2996952"/>
            <a:ext cx="720080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arriba"/>
          <p:cNvSpPr/>
          <p:nvPr/>
        </p:nvSpPr>
        <p:spPr>
          <a:xfrm>
            <a:off x="5004048" y="3429000"/>
            <a:ext cx="50405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5508104" y="40050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       C</a:t>
            </a:r>
            <a:endParaRPr lang="es-CL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5652120" y="393305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6228184" y="393305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131840" y="299695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 flipV="1">
            <a:off x="4355976" y="2276872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932040" y="2996952"/>
            <a:ext cx="1368152" cy="1800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3131840" y="2996952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>
            <a:off x="3779912" y="342900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4788024" y="342900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2267744" y="522920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Imagen virtual, derecha, más pequeña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Leyes de la reflexión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Cuando </a:t>
            </a:r>
            <a:r>
              <a:rPr lang="es-CL" dirty="0" err="1" smtClean="0"/>
              <a:t>Ri,Rr</a:t>
            </a:r>
            <a:r>
              <a:rPr lang="es-CL" dirty="0" smtClean="0"/>
              <a:t> y N </a:t>
            </a:r>
            <a:r>
              <a:rPr lang="es-CL" dirty="0" err="1" smtClean="0"/>
              <a:t>estan</a:t>
            </a:r>
            <a:r>
              <a:rPr lang="es-CL" dirty="0" smtClean="0"/>
              <a:t> en el mismo plano:</a:t>
            </a:r>
          </a:p>
          <a:p>
            <a:r>
              <a:rPr lang="es-CL" dirty="0" smtClean="0"/>
              <a:t>                            </a:t>
            </a:r>
            <a:r>
              <a:rPr lang="el-GR" dirty="0" smtClean="0"/>
              <a:t>γ </a:t>
            </a:r>
            <a:r>
              <a:rPr lang="es-CL" dirty="0" smtClean="0"/>
              <a:t>i=</a:t>
            </a:r>
            <a:r>
              <a:rPr lang="el-GR" dirty="0" smtClean="0"/>
              <a:t> γ</a:t>
            </a:r>
            <a:r>
              <a:rPr lang="es-CL" dirty="0" smtClean="0"/>
              <a:t> r</a:t>
            </a:r>
            <a:endParaRPr lang="es-CL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267744" y="4509120"/>
            <a:ext cx="37444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4139952" y="2924944"/>
            <a:ext cx="0" cy="158417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2627784" y="3068960"/>
            <a:ext cx="151216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4139952" y="3140968"/>
            <a:ext cx="1512168" cy="1376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707904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 </a:t>
            </a:r>
            <a:r>
              <a:rPr lang="es-CL" dirty="0" smtClean="0"/>
              <a:t>i</a:t>
            </a:r>
            <a:endParaRPr lang="es-CL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211960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 </a:t>
            </a:r>
            <a:r>
              <a:rPr lang="es-CL" dirty="0" smtClean="0"/>
              <a:t>r</a:t>
            </a:r>
            <a:endParaRPr lang="es-CL" dirty="0"/>
          </a:p>
        </p:txBody>
      </p:sp>
      <p:sp>
        <p:nvSpPr>
          <p:cNvPr id="22" name="21 Arco"/>
          <p:cNvSpPr/>
          <p:nvPr/>
        </p:nvSpPr>
        <p:spPr>
          <a:xfrm rot="19304183">
            <a:off x="3163260" y="3808515"/>
            <a:ext cx="1800200" cy="1656184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CuadroTexto"/>
          <p:cNvSpPr txBox="1"/>
          <p:nvPr/>
        </p:nvSpPr>
        <p:spPr>
          <a:xfrm>
            <a:off x="3995936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N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REFRACCION DE LA LUZ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9416"/>
            <a:ext cx="8064896" cy="4846320"/>
          </a:xfrm>
        </p:spPr>
        <p:txBody>
          <a:bodyPr>
            <a:normAutofit/>
          </a:bodyPr>
          <a:lstStyle/>
          <a:p>
            <a:r>
              <a:rPr lang="es-CL" sz="2000" dirty="0" smtClean="0"/>
              <a:t>Cambios en la dirección de propagación de la velocidad.</a:t>
            </a:r>
          </a:p>
          <a:p>
            <a:pPr lvl="3"/>
            <a:r>
              <a:rPr lang="es-CL" dirty="0" smtClean="0"/>
              <a:t> Velocidad de la luz en un medio dada por:</a:t>
            </a:r>
          </a:p>
          <a:p>
            <a:pPr lvl="3">
              <a:buNone/>
            </a:pPr>
            <a:r>
              <a:rPr lang="es-CL" dirty="0" smtClean="0"/>
              <a:t>                  V= C/n</a:t>
            </a:r>
          </a:p>
          <a:p>
            <a:pPr lvl="3">
              <a:buNone/>
            </a:pPr>
            <a:r>
              <a:rPr lang="es-CL" dirty="0" smtClean="0"/>
              <a:t>     Donde C = 3x10^8 m/s (velocidad de la luz en el vacío)</a:t>
            </a:r>
          </a:p>
          <a:p>
            <a:pPr lvl="3">
              <a:buNone/>
            </a:pPr>
            <a:r>
              <a:rPr lang="es-CL" dirty="0" smtClean="0"/>
              <a:t>     </a:t>
            </a:r>
          </a:p>
          <a:p>
            <a:pPr lvl="3">
              <a:buNone/>
            </a:pPr>
            <a:r>
              <a:rPr lang="es-CL" dirty="0" smtClean="0">
                <a:solidFill>
                  <a:schemeClr val="tx1"/>
                </a:solidFill>
              </a:rPr>
              <a:t>Índices de refracción de la luz  </a:t>
            </a:r>
          </a:p>
          <a:p>
            <a:pPr lvl="3">
              <a:buNone/>
            </a:pPr>
            <a:endParaRPr lang="es-CL" dirty="0" smtClean="0"/>
          </a:p>
          <a:p>
            <a:pPr lvl="3"/>
            <a:r>
              <a:rPr lang="es-CL" dirty="0" smtClean="0"/>
              <a:t>Si un rayo luminoso pasa oblicuamente de un medio de </a:t>
            </a:r>
            <a:r>
              <a:rPr lang="es-CL" b="1" dirty="0" smtClean="0">
                <a:solidFill>
                  <a:schemeClr val="tx1"/>
                </a:solidFill>
              </a:rPr>
              <a:t>menor índice de refracción a otro de mayor índice</a:t>
            </a:r>
            <a:r>
              <a:rPr lang="es-CL" dirty="0" smtClean="0"/>
              <a:t>, se refracta </a:t>
            </a:r>
            <a:r>
              <a:rPr lang="es-CL" dirty="0" smtClean="0">
                <a:solidFill>
                  <a:schemeClr val="tx1"/>
                </a:solidFill>
              </a:rPr>
              <a:t>acercándose</a:t>
            </a:r>
            <a:r>
              <a:rPr lang="es-CL" dirty="0" smtClean="0"/>
              <a:t> a la normal</a:t>
            </a:r>
          </a:p>
          <a:p>
            <a:pPr lvl="3"/>
            <a:r>
              <a:rPr lang="es-CL" dirty="0" smtClean="0"/>
              <a:t>Si un rayo luminoso pasa oblicuamente de un medio de </a:t>
            </a:r>
            <a:r>
              <a:rPr lang="es-CL" b="1" dirty="0" smtClean="0">
                <a:solidFill>
                  <a:schemeClr val="tx1"/>
                </a:solidFill>
              </a:rPr>
              <a:t>mayor índice de refracción a otro de menor índice</a:t>
            </a:r>
            <a:r>
              <a:rPr lang="es-CL" dirty="0" smtClean="0"/>
              <a:t>, se refracta </a:t>
            </a:r>
            <a:r>
              <a:rPr lang="es-CL" b="1" dirty="0" smtClean="0"/>
              <a:t>alejándose</a:t>
            </a:r>
            <a:r>
              <a:rPr lang="es-CL" dirty="0" smtClean="0"/>
              <a:t> de la normal.             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Ley de </a:t>
            </a:r>
            <a:r>
              <a:rPr lang="es-CL" dirty="0" err="1" smtClean="0"/>
              <a:t>snell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La razón entre los senos de los ángulos de incidencia y de refracción es constante para un mismo par de medios</a:t>
            </a:r>
          </a:p>
          <a:p>
            <a:endParaRPr lang="es-CL" dirty="0" smtClean="0"/>
          </a:p>
          <a:p>
            <a:r>
              <a:rPr lang="es-CL" dirty="0" smtClean="0"/>
              <a:t>                        </a:t>
            </a:r>
            <a:r>
              <a:rPr lang="es-CL" dirty="0" err="1" smtClean="0"/>
              <a:t>Sen</a:t>
            </a:r>
            <a:r>
              <a:rPr lang="el-GR" dirty="0" smtClean="0"/>
              <a:t>β</a:t>
            </a:r>
            <a:r>
              <a:rPr lang="es-CL" dirty="0" smtClean="0"/>
              <a:t>1      =    n2   =  </a:t>
            </a:r>
            <a:r>
              <a:rPr lang="es-CL" dirty="0" err="1" smtClean="0"/>
              <a:t>cste</a:t>
            </a:r>
            <a:endParaRPr lang="es-CL" dirty="0" smtClean="0"/>
          </a:p>
          <a:p>
            <a:pPr>
              <a:buNone/>
            </a:pPr>
            <a:r>
              <a:rPr lang="es-CL" dirty="0" smtClean="0"/>
              <a:t>                           </a:t>
            </a:r>
            <a:r>
              <a:rPr lang="es-CL" dirty="0" err="1" smtClean="0"/>
              <a:t>Sen</a:t>
            </a:r>
            <a:r>
              <a:rPr lang="el-GR" dirty="0" smtClean="0"/>
              <a:t>β</a:t>
            </a:r>
            <a:r>
              <a:rPr lang="es-CL" dirty="0" smtClean="0"/>
              <a:t>2            n1</a:t>
            </a:r>
          </a:p>
          <a:p>
            <a:pPr>
              <a:buNone/>
            </a:pPr>
            <a:r>
              <a:rPr lang="es-CL" dirty="0" smtClean="0"/>
              <a:t>  </a:t>
            </a:r>
          </a:p>
          <a:p>
            <a:pPr>
              <a:buNone/>
            </a:pPr>
            <a:r>
              <a:rPr lang="es-CL" sz="2000" dirty="0"/>
              <a:t>  </a:t>
            </a:r>
            <a:r>
              <a:rPr lang="es-CL" sz="2000" dirty="0" smtClean="0"/>
              <a:t> De aquí se obtiene:</a:t>
            </a:r>
          </a:p>
          <a:p>
            <a:pPr>
              <a:buNone/>
            </a:pPr>
            <a:endParaRPr lang="es-CL" dirty="0"/>
          </a:p>
          <a:p>
            <a:pPr algn="ctr">
              <a:buNone/>
            </a:pPr>
            <a:r>
              <a:rPr lang="es-CL" dirty="0"/>
              <a:t> </a:t>
            </a:r>
            <a:r>
              <a:rPr lang="es-CL" dirty="0" smtClean="0"/>
              <a:t>n1xsen</a:t>
            </a:r>
            <a:r>
              <a:rPr lang="el-GR" dirty="0"/>
              <a:t> β</a:t>
            </a:r>
            <a:r>
              <a:rPr lang="es-CL" dirty="0"/>
              <a:t>1 </a:t>
            </a:r>
            <a:r>
              <a:rPr lang="es-CL" dirty="0" smtClean="0"/>
              <a:t>=n2xsen</a:t>
            </a:r>
            <a:r>
              <a:rPr lang="el-GR" dirty="0"/>
              <a:t> </a:t>
            </a:r>
            <a:r>
              <a:rPr lang="el-GR" dirty="0" smtClean="0"/>
              <a:t>β</a:t>
            </a:r>
            <a:r>
              <a:rPr lang="es-CL" dirty="0"/>
              <a:t>2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843808" y="3212976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076056" y="3212976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Formulario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 Ecuación principal de los espejos esféricos</a:t>
            </a:r>
          </a:p>
          <a:p>
            <a:pPr>
              <a:buNone/>
            </a:pPr>
            <a:r>
              <a:rPr lang="es-CL" sz="2000" dirty="0" smtClean="0"/>
              <a:t>         1/f  =1/do+ 1/di</a:t>
            </a:r>
          </a:p>
          <a:p>
            <a:pPr>
              <a:buNone/>
            </a:pPr>
            <a:r>
              <a:rPr lang="es-CL" sz="2000" dirty="0" smtClean="0"/>
              <a:t>    Recordar: cuando es cóncavo f es positivo</a:t>
            </a:r>
          </a:p>
          <a:p>
            <a:pPr>
              <a:buNone/>
            </a:pPr>
            <a:r>
              <a:rPr lang="es-CL" sz="2000" dirty="0" smtClean="0"/>
              <a:t>                    cuando es convexo f es negativo </a:t>
            </a:r>
          </a:p>
          <a:p>
            <a:pPr>
              <a:buNone/>
            </a:pPr>
            <a:endParaRPr lang="es-CL" sz="2000" dirty="0" smtClean="0"/>
          </a:p>
          <a:p>
            <a:r>
              <a:rPr lang="es-CL" sz="2000" dirty="0" smtClean="0"/>
              <a:t> Razón entre distancias y alturas</a:t>
            </a:r>
          </a:p>
          <a:p>
            <a:pPr marL="0" indent="0">
              <a:buNone/>
            </a:pPr>
            <a:r>
              <a:rPr lang="es-CL" sz="2000" dirty="0" smtClean="0"/>
              <a:t>        di/do =Hi/Ho= A= 1</a:t>
            </a:r>
          </a:p>
        </p:txBody>
      </p:sp>
      <p:sp>
        <p:nvSpPr>
          <p:cNvPr id="4" name="3 Triángulo rectángulo"/>
          <p:cNvSpPr/>
          <p:nvPr/>
        </p:nvSpPr>
        <p:spPr>
          <a:xfrm rot="5400000">
            <a:off x="4535996" y="4761148"/>
            <a:ext cx="1584176" cy="1368152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Triángulo rectángulo"/>
          <p:cNvSpPr/>
          <p:nvPr/>
        </p:nvSpPr>
        <p:spPr>
          <a:xfrm rot="16200000">
            <a:off x="1340024" y="4661520"/>
            <a:ext cx="1584176" cy="1368152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1907704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do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843808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Ho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4067944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Hi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5076056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Las lentes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Cuerpos transparentes limitados al menos por una superficie curva de las cuales producen imágenes por refracción.</a:t>
            </a:r>
            <a:endParaRPr lang="es-CL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Lentes convergentes</a:t>
            </a:r>
            <a:endParaRPr lang="es-CL" dirty="0"/>
          </a:p>
        </p:txBody>
      </p:sp>
      <p:pic>
        <p:nvPicPr>
          <p:cNvPr id="4" name="3 Marcador de contenido" descr="lentes_esferic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1349" b="49303"/>
          <a:stretch>
            <a:fillRect/>
          </a:stretch>
        </p:blipFill>
        <p:spPr>
          <a:xfrm>
            <a:off x="899592" y="1700808"/>
            <a:ext cx="4770833" cy="216024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707904" y="170080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/>
              <a:t>Menisco</a:t>
            </a:r>
            <a:r>
              <a:rPr lang="es-CL" sz="1400" b="1" dirty="0" smtClean="0">
                <a:solidFill>
                  <a:srgbClr val="FF0000"/>
                </a:solidFill>
              </a:rPr>
              <a:t> convergente</a:t>
            </a:r>
            <a:endParaRPr lang="es-CL" sz="1400" b="1" dirty="0">
              <a:solidFill>
                <a:srgbClr val="FF0000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6876256" y="1844824"/>
            <a:ext cx="0" cy="15121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940152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REPRESENTACION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187624" y="4149080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Forman las mismas imágenes que los espejos cóncavos.</a:t>
            </a:r>
          </a:p>
          <a:p>
            <a:endParaRPr lang="es-C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utilizan en instrumentos ópticos para corregir la hipermetropía (donde la imagen se forma detrás de la retina)</a:t>
            </a: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LENTES DIVERGENTES</a:t>
            </a:r>
            <a:endParaRPr lang="es-CL" dirty="0"/>
          </a:p>
        </p:txBody>
      </p:sp>
      <p:pic>
        <p:nvPicPr>
          <p:cNvPr id="4" name="3 Marcador de contenido" descr="lentes_esferic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1349" t="50697"/>
          <a:stretch>
            <a:fillRect/>
          </a:stretch>
        </p:blipFill>
        <p:spPr>
          <a:xfrm>
            <a:off x="1187624" y="1844824"/>
            <a:ext cx="4392488" cy="19342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779912" y="17728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/>
              <a:t>Menisco </a:t>
            </a:r>
            <a:r>
              <a:rPr lang="es-CL" sz="1400" b="1" dirty="0" smtClean="0">
                <a:solidFill>
                  <a:srgbClr val="FF0000"/>
                </a:solidFill>
              </a:rPr>
              <a:t>divergente</a:t>
            </a:r>
            <a:endParaRPr lang="es-CL" sz="1400" b="1" dirty="0">
              <a:solidFill>
                <a:srgbClr val="FF000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6588224" y="1988840"/>
            <a:ext cx="0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7 Trapecio"/>
          <p:cNvSpPr/>
          <p:nvPr/>
        </p:nvSpPr>
        <p:spPr>
          <a:xfrm>
            <a:off x="6516216" y="3429000"/>
            <a:ext cx="144016" cy="72008"/>
          </a:xfrm>
          <a:prstGeom prst="trapezoid">
            <a:avLst>
              <a:gd name="adj" fmla="val 7262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Trapecio"/>
          <p:cNvSpPr/>
          <p:nvPr/>
        </p:nvSpPr>
        <p:spPr>
          <a:xfrm rot="10800000">
            <a:off x="6516216" y="1916832"/>
            <a:ext cx="144016" cy="72008"/>
          </a:xfrm>
          <a:prstGeom prst="trapezoid">
            <a:avLst>
              <a:gd name="adj" fmla="val 662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5796136" y="350100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REPRESENTACION</a:t>
            </a:r>
            <a:endParaRPr lang="es-CL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3568" y="4437112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Produce  imágenes virtuales, derechas y más pequeñas.</a:t>
            </a:r>
          </a:p>
          <a:p>
            <a:pPr>
              <a:buFont typeface="Arial" pitchFamily="34" charset="0"/>
              <a:buChar char="•"/>
            </a:pPr>
            <a:endParaRPr lang="es-C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Estos tipo de lentes sirven para corregir la miopía, donde las imágenes se forman antes de la retina</a:t>
            </a: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 DE UN LENTE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7239000" cy="4846320"/>
          </a:xfrm>
        </p:spPr>
        <p:txBody>
          <a:bodyPr>
            <a:normAutofit/>
          </a:bodyPr>
          <a:lstStyle/>
          <a:p>
            <a:r>
              <a:rPr lang="es-CL" sz="2000" dirty="0" smtClean="0"/>
              <a:t>Potencia (P):</a:t>
            </a:r>
          </a:p>
          <a:p>
            <a:endParaRPr lang="es-CL" sz="2000" dirty="0" smtClean="0"/>
          </a:p>
          <a:p>
            <a:pPr>
              <a:buNone/>
            </a:pPr>
            <a:r>
              <a:rPr lang="es-CL" sz="2000" dirty="0" smtClean="0"/>
              <a:t>   Corresponde al inverso de la distancia focal medida en metros.</a:t>
            </a:r>
          </a:p>
          <a:p>
            <a:pPr>
              <a:buNone/>
            </a:pPr>
            <a:r>
              <a:rPr lang="es-C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es-C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P= 1/f</a:t>
            </a:r>
            <a:endParaRPr lang="es-C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¿A que llamamos espejo?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Por espejo se entiende toda superficie en la cual se produce reflexión especular.</a:t>
            </a:r>
          </a:p>
          <a:p>
            <a:r>
              <a:rPr lang="es-CL" dirty="0" smtClean="0"/>
              <a:t>Son superficies pulimentadas, opacas a la luz y con capacidad reflectora.</a:t>
            </a:r>
          </a:p>
          <a:p>
            <a:r>
              <a:rPr lang="es-CL" dirty="0" smtClean="0"/>
              <a:t>Según la forma de la superficie reflectora, se clasifican en:</a:t>
            </a:r>
          </a:p>
          <a:p>
            <a:pPr marL="1547622" lvl="3" indent="-514350">
              <a:buFont typeface="+mj-lt"/>
              <a:buAutoNum type="romanUcPeriod"/>
            </a:pPr>
            <a:r>
              <a:rPr lang="es-CL" dirty="0" smtClean="0"/>
              <a:t> Planos</a:t>
            </a:r>
          </a:p>
          <a:p>
            <a:pPr marL="1547622" lvl="3" indent="-514350">
              <a:buFont typeface="+mj-lt"/>
              <a:buAutoNum type="romanUcPeriod"/>
            </a:pPr>
            <a:r>
              <a:rPr lang="es-CL" dirty="0" smtClean="0"/>
              <a:t>Curvos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ESPEJOS PLANOS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Sólo forma imágenes virtuales, derechas, de igual tamaño que el objeto y ubicada a la misma distancia del espejo que el objeto.</a:t>
            </a:r>
          </a:p>
          <a:p>
            <a:r>
              <a:rPr lang="es-CL" sz="2000" dirty="0" smtClean="0"/>
              <a:t>Los rayos incidente y reflejado forman el mismo ángulo respecto a una recta imaginaria perpendicular a la superficie.</a:t>
            </a:r>
            <a:endParaRPr lang="es-CL" sz="2000" dirty="0"/>
          </a:p>
        </p:txBody>
      </p:sp>
      <p:pic>
        <p:nvPicPr>
          <p:cNvPr id="15362" name="Picture 2" descr="Resultado de imagen para espejos plan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56992"/>
            <a:ext cx="3168352" cy="3200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ESPEJOS PLANOS ANGULARES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000" dirty="0" smtClean="0"/>
              <a:t>Si se coloca un objeto entre dos espejos, estos formaran entre sí un ángulo el cual determinara la cantidad de imágenes que se formen.</a:t>
            </a:r>
          </a:p>
          <a:p>
            <a:r>
              <a:rPr lang="es-CL" sz="2000" dirty="0" smtClean="0"/>
              <a:t>A medida que el ángulo es menor, el numero de imágenes aumenta, de este modo si </a:t>
            </a:r>
            <a:r>
              <a:rPr lang="el-GR" sz="2000" dirty="0" smtClean="0"/>
              <a:t>γ</a:t>
            </a:r>
            <a:r>
              <a:rPr lang="es-CL" sz="2000" dirty="0" smtClean="0"/>
              <a:t>=0 el numero de imágenes obtenidas sería infinito.</a:t>
            </a:r>
          </a:p>
          <a:p>
            <a:endParaRPr lang="es-CL" dirty="0" smtClean="0"/>
          </a:p>
          <a:p>
            <a:r>
              <a:rPr lang="es-CL" dirty="0" smtClean="0"/>
              <a:t>                         n= 360-</a:t>
            </a:r>
            <a:r>
              <a:rPr lang="el-GR" sz="2800" dirty="0" smtClean="0"/>
              <a:t> γ</a:t>
            </a:r>
            <a:endParaRPr lang="es-CL" sz="2800" dirty="0" smtClean="0"/>
          </a:p>
          <a:p>
            <a:pPr>
              <a:buNone/>
            </a:pPr>
            <a:r>
              <a:rPr lang="es-CL" sz="2800" dirty="0" smtClean="0"/>
              <a:t>                                  </a:t>
            </a:r>
            <a:r>
              <a:rPr lang="el-GR" sz="2800" dirty="0" smtClean="0"/>
              <a:t>γ</a:t>
            </a:r>
            <a:endParaRPr lang="es-CL" sz="28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3635896" y="4509120"/>
            <a:ext cx="1152128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Espejos esféricos.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Son aquellos que tienen por superficie reflectora un casquete esférico pulimentado.</a:t>
            </a:r>
          </a:p>
          <a:p>
            <a:endParaRPr lang="es-CL" dirty="0"/>
          </a:p>
        </p:txBody>
      </p:sp>
      <p:pic>
        <p:nvPicPr>
          <p:cNvPr id="4" name="3 Imagen" descr="descarg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212976"/>
            <a:ext cx="5544382" cy="2183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Elementos de un espejo esférico.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8"/>
            <a:ext cx="7920880" cy="5445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CL" sz="2000" dirty="0" smtClean="0"/>
              <a:t>Centro de curvatura (C): Centro de la superficie esférica.</a:t>
            </a:r>
          </a:p>
          <a:p>
            <a:pPr>
              <a:spcBef>
                <a:spcPts val="0"/>
              </a:spcBef>
            </a:pPr>
            <a:endParaRPr lang="es-CL" sz="2000" dirty="0" smtClean="0"/>
          </a:p>
          <a:p>
            <a:pPr>
              <a:spcBef>
                <a:spcPts val="0"/>
              </a:spcBef>
            </a:pPr>
            <a:r>
              <a:rPr lang="es-CL" sz="2000" dirty="0" smtClean="0"/>
              <a:t>Vértice del espejo (V): punto medio del espejo </a:t>
            </a:r>
          </a:p>
          <a:p>
            <a:pPr>
              <a:spcBef>
                <a:spcPts val="0"/>
              </a:spcBef>
            </a:pPr>
            <a:endParaRPr lang="es-CL" sz="2000" dirty="0" smtClean="0"/>
          </a:p>
          <a:p>
            <a:pPr>
              <a:spcBef>
                <a:spcPts val="0"/>
              </a:spcBef>
            </a:pPr>
            <a:r>
              <a:rPr lang="es-CL" sz="2000" dirty="0" smtClean="0"/>
              <a:t>Eje principal (E): Recta que une el centro de curvatura con el vértice del espejo.</a:t>
            </a:r>
          </a:p>
          <a:p>
            <a:pPr>
              <a:spcBef>
                <a:spcPts val="0"/>
              </a:spcBef>
            </a:pPr>
            <a:endParaRPr lang="es-CL" sz="2000" dirty="0" smtClean="0"/>
          </a:p>
          <a:p>
            <a:pPr>
              <a:spcBef>
                <a:spcPts val="0"/>
              </a:spcBef>
            </a:pPr>
            <a:r>
              <a:rPr lang="es-CL" sz="2000" dirty="0" smtClean="0"/>
              <a:t>Radio de curvatura (r): Distancia desde el centro de curvatura hasta el espejo.</a:t>
            </a:r>
          </a:p>
          <a:p>
            <a:pPr>
              <a:spcBef>
                <a:spcPts val="0"/>
              </a:spcBef>
            </a:pPr>
            <a:endParaRPr lang="es-CL" sz="2000" dirty="0" smtClean="0"/>
          </a:p>
          <a:p>
            <a:pPr>
              <a:spcBef>
                <a:spcPts val="0"/>
              </a:spcBef>
            </a:pPr>
            <a:r>
              <a:rPr lang="es-CL" sz="2000" dirty="0" smtClean="0"/>
              <a:t>Foco principal (f): punto del eje principal al cual concurren después de reflejarse todos los rayos luminosos que inciden paralelos al eje principal , y tiene un valor igual a la mitad del radio .</a:t>
            </a:r>
          </a:p>
          <a:p>
            <a:pPr>
              <a:spcBef>
                <a:spcPts val="0"/>
              </a:spcBef>
            </a:pPr>
            <a:endParaRPr lang="es-C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484632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s-CL" sz="2000" dirty="0" smtClean="0"/>
          </a:p>
          <a:p>
            <a:pPr>
              <a:spcBef>
                <a:spcPts val="0"/>
              </a:spcBef>
            </a:pPr>
            <a:r>
              <a:rPr lang="es-CL" sz="2000" dirty="0" smtClean="0"/>
              <a:t>Plano focal: Plano perpendicular al eje principal y que pasa por el foco principal.</a:t>
            </a:r>
          </a:p>
          <a:p>
            <a:pPr>
              <a:spcBef>
                <a:spcPts val="0"/>
              </a:spcBef>
            </a:pPr>
            <a:endParaRPr lang="es-CL" sz="2000" dirty="0" smtClean="0"/>
          </a:p>
          <a:p>
            <a:pPr>
              <a:spcBef>
                <a:spcPts val="0"/>
              </a:spcBef>
            </a:pPr>
            <a:r>
              <a:rPr lang="es-CL" sz="2000" dirty="0" smtClean="0"/>
              <a:t>Distancia focal: Distancia comprendida entre el foco principal y el vértice.</a:t>
            </a:r>
          </a:p>
          <a:p>
            <a:endParaRPr lang="es-CL" dirty="0"/>
          </a:p>
        </p:txBody>
      </p:sp>
      <p:pic>
        <p:nvPicPr>
          <p:cNvPr id="31746" name="Picture 2" descr="Resultado de imagen para elementos de los espej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6904142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Espejos cóncavos o convergentes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027496"/>
          </a:xfrm>
        </p:spPr>
        <p:txBody>
          <a:bodyPr>
            <a:normAutofit/>
          </a:bodyPr>
          <a:lstStyle/>
          <a:p>
            <a:r>
              <a:rPr lang="es-CL" sz="2000" dirty="0" smtClean="0"/>
              <a:t>Forma imágenes reales de menor, igual o mayor tamaño y también virtuales de mayor tamaño dependiendo de donde se ubique el objeto.</a:t>
            </a:r>
          </a:p>
          <a:p>
            <a:endParaRPr lang="es-CL" sz="2000" dirty="0" smtClean="0"/>
          </a:p>
          <a:p>
            <a:endParaRPr lang="es-CL" sz="20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71600" y="3933056"/>
            <a:ext cx="24482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9 Arco"/>
          <p:cNvSpPr/>
          <p:nvPr/>
        </p:nvSpPr>
        <p:spPr>
          <a:xfrm rot="2590050">
            <a:off x="119075" y="2291699"/>
            <a:ext cx="2952328" cy="3096344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1691680" y="40050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        F</a:t>
            </a:r>
            <a:endParaRPr lang="es-CL" dirty="0"/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1835696" y="386104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2483768" y="386104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16 Flecha arriba"/>
          <p:cNvSpPr/>
          <p:nvPr/>
        </p:nvSpPr>
        <p:spPr>
          <a:xfrm>
            <a:off x="971600" y="3356992"/>
            <a:ext cx="50405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9" name="18 Conector recto de flecha"/>
          <p:cNvCxnSpPr>
            <a:stCxn id="17" idx="0"/>
          </p:cNvCxnSpPr>
          <p:nvPr/>
        </p:nvCxnSpPr>
        <p:spPr>
          <a:xfrm>
            <a:off x="1223628" y="3356992"/>
            <a:ext cx="18362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>
            <a:off x="1835696" y="3356992"/>
            <a:ext cx="115212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17" idx="0"/>
          </p:cNvCxnSpPr>
          <p:nvPr/>
        </p:nvCxnSpPr>
        <p:spPr>
          <a:xfrm>
            <a:off x="1223628" y="3356992"/>
            <a:ext cx="18362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>
            <a:off x="1403648" y="422108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9" name="28 Flecha abajo"/>
          <p:cNvSpPr/>
          <p:nvPr/>
        </p:nvSpPr>
        <p:spPr>
          <a:xfrm>
            <a:off x="2195736" y="3933056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29 CuadroTexto"/>
          <p:cNvSpPr txBox="1"/>
          <p:nvPr/>
        </p:nvSpPr>
        <p:spPr>
          <a:xfrm>
            <a:off x="683568" y="50851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Imagen real, invertida, de menor tamaño</a:t>
            </a:r>
            <a:endParaRPr lang="es-CL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4788024" y="4005064"/>
            <a:ext cx="24482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31 Arco"/>
          <p:cNvSpPr/>
          <p:nvPr/>
        </p:nvSpPr>
        <p:spPr>
          <a:xfrm rot="2590050">
            <a:off x="4007507" y="2291698"/>
            <a:ext cx="2952328" cy="3096344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Flecha arriba"/>
          <p:cNvSpPr/>
          <p:nvPr/>
        </p:nvSpPr>
        <p:spPr>
          <a:xfrm>
            <a:off x="5508104" y="3429000"/>
            <a:ext cx="50405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33 CuadroTexto"/>
          <p:cNvSpPr txBox="1"/>
          <p:nvPr/>
        </p:nvSpPr>
        <p:spPr>
          <a:xfrm>
            <a:off x="5580112" y="40050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         F</a:t>
            </a:r>
            <a:endParaRPr lang="es-CL" dirty="0"/>
          </a:p>
        </p:txBody>
      </p:sp>
      <p:cxnSp>
        <p:nvCxnSpPr>
          <p:cNvPr id="35" name="34 Conector recto"/>
          <p:cNvCxnSpPr/>
          <p:nvPr/>
        </p:nvCxnSpPr>
        <p:spPr>
          <a:xfrm flipV="1">
            <a:off x="5724128" y="393305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6444208" y="393305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33" idx="0"/>
          </p:cNvCxnSpPr>
          <p:nvPr/>
        </p:nvCxnSpPr>
        <p:spPr>
          <a:xfrm>
            <a:off x="5760132" y="3429000"/>
            <a:ext cx="12601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H="1">
            <a:off x="5724128" y="3429000"/>
            <a:ext cx="122413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33" idx="0"/>
          </p:cNvCxnSpPr>
          <p:nvPr/>
        </p:nvCxnSpPr>
        <p:spPr>
          <a:xfrm>
            <a:off x="5760132" y="3429000"/>
            <a:ext cx="1044116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flipH="1">
            <a:off x="5580112" y="458112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9" name="48 Flecha abajo"/>
          <p:cNvSpPr/>
          <p:nvPr/>
        </p:nvSpPr>
        <p:spPr>
          <a:xfrm>
            <a:off x="5508104" y="4005064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CuadroTexto"/>
          <p:cNvSpPr txBox="1"/>
          <p:nvPr/>
        </p:nvSpPr>
        <p:spPr>
          <a:xfrm>
            <a:off x="4932040" y="515719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Real, invertida, de igual tamaño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971600" y="3933056"/>
            <a:ext cx="24482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4644008" y="3789040"/>
            <a:ext cx="33843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>
            <a:stCxn id="14" idx="0"/>
          </p:cNvCxnSpPr>
          <p:nvPr/>
        </p:nvCxnSpPr>
        <p:spPr>
          <a:xfrm>
            <a:off x="2231740" y="3356992"/>
            <a:ext cx="1044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6228184" y="32129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899592" y="3356992"/>
            <a:ext cx="237626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4427984" y="2924944"/>
            <a:ext cx="2196244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683568" y="4797152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6228184" y="292494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13 Flecha arriba"/>
          <p:cNvSpPr/>
          <p:nvPr/>
        </p:nvSpPr>
        <p:spPr>
          <a:xfrm>
            <a:off x="1979712" y="3356992"/>
            <a:ext cx="50405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Flecha arriba"/>
          <p:cNvSpPr/>
          <p:nvPr/>
        </p:nvSpPr>
        <p:spPr>
          <a:xfrm>
            <a:off x="6012160" y="3212976"/>
            <a:ext cx="50405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CuadroTexto"/>
          <p:cNvSpPr txBox="1"/>
          <p:nvPr/>
        </p:nvSpPr>
        <p:spPr>
          <a:xfrm>
            <a:off x="1763688" y="40050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        F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76056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        F</a:t>
            </a:r>
            <a:endParaRPr lang="es-CL" dirty="0"/>
          </a:p>
        </p:txBody>
      </p:sp>
      <p:sp>
        <p:nvSpPr>
          <p:cNvPr id="18" name="17 Arco"/>
          <p:cNvSpPr/>
          <p:nvPr/>
        </p:nvSpPr>
        <p:spPr>
          <a:xfrm rot="2356196">
            <a:off x="394059" y="2357570"/>
            <a:ext cx="2952328" cy="3096344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Arco"/>
          <p:cNvSpPr/>
          <p:nvPr/>
        </p:nvSpPr>
        <p:spPr>
          <a:xfrm rot="2590050">
            <a:off x="3791483" y="2075676"/>
            <a:ext cx="2952328" cy="3096344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1" name="20 Conector recto"/>
          <p:cNvCxnSpPr/>
          <p:nvPr/>
        </p:nvCxnSpPr>
        <p:spPr>
          <a:xfrm>
            <a:off x="1907704" y="386104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555776" y="386104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endCxn id="18" idx="2"/>
          </p:cNvCxnSpPr>
          <p:nvPr/>
        </p:nvCxnSpPr>
        <p:spPr>
          <a:xfrm>
            <a:off x="2267744" y="3356992"/>
            <a:ext cx="745285" cy="1483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35 Flecha abajo"/>
          <p:cNvSpPr/>
          <p:nvPr/>
        </p:nvSpPr>
        <p:spPr>
          <a:xfrm>
            <a:off x="1259632" y="3933056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36 CuadroTexto"/>
          <p:cNvSpPr txBox="1"/>
          <p:nvPr/>
        </p:nvSpPr>
        <p:spPr>
          <a:xfrm>
            <a:off x="539552" y="14127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Imagen real, invertida, más grande</a:t>
            </a:r>
            <a:endParaRPr lang="es-CL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868144" y="371703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4788024" y="3212976"/>
            <a:ext cx="19442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732240" y="2132856"/>
            <a:ext cx="1296144" cy="10801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V="1">
            <a:off x="6660232" y="1988840"/>
            <a:ext cx="165618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Flecha arriba"/>
          <p:cNvSpPr/>
          <p:nvPr/>
        </p:nvSpPr>
        <p:spPr>
          <a:xfrm>
            <a:off x="7596336" y="2276872"/>
            <a:ext cx="648072" cy="1512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CuadroTexto"/>
          <p:cNvSpPr txBox="1"/>
          <p:nvPr/>
        </p:nvSpPr>
        <p:spPr>
          <a:xfrm>
            <a:off x="5148064" y="148478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Imagen virtual, derecha, más grande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</TotalTime>
  <Words>747</Words>
  <Application>Microsoft Office PowerPoint</Application>
  <PresentationFormat>Presentación en pantalla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2</vt:lpstr>
      <vt:lpstr>Opulento</vt:lpstr>
      <vt:lpstr>ESPEJOS</vt:lpstr>
      <vt:lpstr>¿A que llamamos espejo?</vt:lpstr>
      <vt:lpstr>ESPEJOS PLANOS</vt:lpstr>
      <vt:lpstr>ESPEJOS PLANOS ANGULARES</vt:lpstr>
      <vt:lpstr>Espejos esféricos.</vt:lpstr>
      <vt:lpstr>Elementos de un espejo esférico.</vt:lpstr>
      <vt:lpstr>Presentación de PowerPoint</vt:lpstr>
      <vt:lpstr>Espejos cóncavos o convergentes</vt:lpstr>
      <vt:lpstr>Presentación de PowerPoint</vt:lpstr>
      <vt:lpstr>Espejos convexos o divergentes</vt:lpstr>
      <vt:lpstr>Leyes de la reflexión</vt:lpstr>
      <vt:lpstr>REFRACCION DE LA LUZ</vt:lpstr>
      <vt:lpstr>Ley de snell</vt:lpstr>
      <vt:lpstr>Formulario</vt:lpstr>
      <vt:lpstr>Las lentes</vt:lpstr>
      <vt:lpstr>Lentes convergentes</vt:lpstr>
      <vt:lpstr>LENTES DIVERGENTES</vt:lpstr>
      <vt:lpstr>POTENCIA DE UN LENTE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ESPEJOS</dc:title>
  <dc:creator>Mariani'V</dc:creator>
  <cp:lastModifiedBy>Montoya</cp:lastModifiedBy>
  <cp:revision>17</cp:revision>
  <dcterms:created xsi:type="dcterms:W3CDTF">2016-10-30T12:50:46Z</dcterms:created>
  <dcterms:modified xsi:type="dcterms:W3CDTF">2016-11-23T12:19:27Z</dcterms:modified>
</cp:coreProperties>
</file>